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288" r:id="rId2"/>
    <p:sldId id="257" r:id="rId3"/>
    <p:sldId id="259" r:id="rId4"/>
    <p:sldId id="263" r:id="rId5"/>
    <p:sldId id="278" r:id="rId6"/>
    <p:sldId id="272" r:id="rId7"/>
    <p:sldId id="260" r:id="rId8"/>
    <p:sldId id="271" r:id="rId9"/>
    <p:sldId id="277" r:id="rId10"/>
    <p:sldId id="261" r:id="rId11"/>
    <p:sldId id="273" r:id="rId12"/>
    <p:sldId id="284" r:id="rId13"/>
    <p:sldId id="287" r:id="rId14"/>
    <p:sldId id="286" r:id="rId15"/>
    <p:sldId id="289"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7BD7"/>
    <a:srgbClr val="8D6FF9"/>
    <a:srgbClr val="F0BD2C"/>
    <a:srgbClr val="F347D2"/>
    <a:srgbClr val="28CE38"/>
    <a:srgbClr val="B7A837"/>
    <a:srgbClr val="2C07B5"/>
    <a:srgbClr val="B414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2" autoAdjust="0"/>
    <p:restoredTop sz="94660"/>
  </p:normalViewPr>
  <p:slideViewPr>
    <p:cSldViewPr>
      <p:cViewPr>
        <p:scale>
          <a:sx n="105" d="100"/>
          <a:sy n="105" d="100"/>
        </p:scale>
        <p:origin x="-84" y="-1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BCA417-858E-4BF1-9616-8BA9FBF1BEBC}" type="datetimeFigureOut">
              <a:rPr lang="ru-RU" smtClean="0"/>
              <a:t>20.10.2014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5F600A-9C03-4F54-BD37-E79B935CC9F8}" type="slidenum">
              <a:rPr lang="ru-RU" smtClean="0"/>
              <a:t>‹#›</a:t>
            </a:fld>
            <a:endParaRPr lang="ru-RU"/>
          </a:p>
        </p:txBody>
      </p:sp>
    </p:spTree>
    <p:extLst>
      <p:ext uri="{BB962C8B-B14F-4D97-AF65-F5344CB8AC3E}">
        <p14:creationId xmlns:p14="http://schemas.microsoft.com/office/powerpoint/2010/main" val="3742915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45F600A-9C03-4F54-BD37-E79B935CC9F8}" type="slidenum">
              <a:rPr lang="ru-RU" smtClean="0"/>
              <a:t>1</a:t>
            </a:fld>
            <a:endParaRPr lang="ru-RU"/>
          </a:p>
        </p:txBody>
      </p:sp>
    </p:spTree>
    <p:extLst>
      <p:ext uri="{BB962C8B-B14F-4D97-AF65-F5344CB8AC3E}">
        <p14:creationId xmlns:p14="http://schemas.microsoft.com/office/powerpoint/2010/main" val="197198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ru-RU" smtClean="0"/>
              <a:t>Образец заголовка</a:t>
            </a:r>
            <a:endParaRPr kumimoji="0"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ru-RU" smtClean="0"/>
              <a:t>Образец подзаголовка</a:t>
            </a:r>
            <a:endParaRPr kumimoji="0" lang="en-US"/>
          </a:p>
        </p:txBody>
      </p:sp>
      <p:sp>
        <p:nvSpPr>
          <p:cNvPr id="4" name="Дата 3"/>
          <p:cNvSpPr>
            <a:spLocks noGrp="1"/>
          </p:cNvSpPr>
          <p:nvPr>
            <p:ph type="dt" sz="half" idx="10"/>
          </p:nvPr>
        </p:nvSpPr>
        <p:spPr/>
        <p:txBody>
          <a:bodyPr/>
          <a:lstStyle/>
          <a:p>
            <a:fld id="{E47BF13F-C3B8-4726-8BB2-9D9C957D7005}" type="datetimeFigureOut">
              <a:rPr lang="ru-RU" smtClean="0"/>
              <a:pPr/>
              <a:t>19.10.2014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A9A1F3-FB9E-4B0E-BE7D-2EBA9B471C72}" type="slidenum">
              <a:rPr lang="ru-RU" smtClean="0"/>
              <a:pPr/>
              <a:t>‹#›</a:t>
            </a:fld>
            <a:endParaRPr lang="ru-RU"/>
          </a:p>
        </p:txBody>
      </p:sp>
      <p:sp>
        <p:nvSpPr>
          <p:cNvPr id="10" name="Прямоугольник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47BF13F-C3B8-4726-8BB2-9D9C957D7005}" type="datetimeFigureOut">
              <a:rPr lang="ru-RU" smtClean="0"/>
              <a:pPr/>
              <a:t>19.10.2014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A9A1F3-FB9E-4B0E-BE7D-2EBA9B471C7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9" name="Прямоугольник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Прямоугольник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47BF13F-C3B8-4726-8BB2-9D9C957D7005}" type="datetimeFigureOut">
              <a:rPr lang="ru-RU" smtClean="0"/>
              <a:pPr/>
              <a:t>19.10.2014</a:t>
            </a:fld>
            <a:endParaRPr lang="ru-RU"/>
          </a:p>
        </p:txBody>
      </p:sp>
      <p:sp>
        <p:nvSpPr>
          <p:cNvPr id="5" name="Нижний колонтитул 4"/>
          <p:cNvSpPr>
            <a:spLocks noGrp="1"/>
          </p:cNvSpPr>
          <p:nvPr>
            <p:ph type="ftr" sz="quarter" idx="11"/>
          </p:nvPr>
        </p:nvSpPr>
        <p:spPr>
          <a:xfrm>
            <a:off x="2640597" y="6377459"/>
            <a:ext cx="3836404" cy="365125"/>
          </a:xfrm>
        </p:spPr>
        <p:txBody>
          <a:bodyPr/>
          <a:lstStyle/>
          <a:p>
            <a:endParaRPr lang="ru-RU"/>
          </a:p>
        </p:txBody>
      </p:sp>
      <p:sp>
        <p:nvSpPr>
          <p:cNvPr id="6" name="Номер слайда 5"/>
          <p:cNvSpPr>
            <a:spLocks noGrp="1"/>
          </p:cNvSpPr>
          <p:nvPr>
            <p:ph type="sldNum" sz="quarter" idx="12"/>
          </p:nvPr>
        </p:nvSpPr>
        <p:spPr/>
        <p:txBody>
          <a:bodyPr/>
          <a:lstStyle/>
          <a:p>
            <a:fld id="{D4A9A1F3-FB9E-4B0E-BE7D-2EBA9B471C7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47BF13F-C3B8-4726-8BB2-9D9C957D7005}" type="datetimeFigureOut">
              <a:rPr lang="ru-RU" smtClean="0"/>
              <a:pPr/>
              <a:t>19.10.2014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A9A1F3-FB9E-4B0E-BE7D-2EBA9B471C7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Прямоугольник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E47BF13F-C3B8-4726-8BB2-9D9C957D7005}" type="datetimeFigureOut">
              <a:rPr lang="ru-RU" smtClean="0"/>
              <a:pPr/>
              <a:t>19.10.2014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A9A1F3-FB9E-4B0E-BE7D-2EBA9B471C72}"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47BF13F-C3B8-4726-8BB2-9D9C957D7005}" type="datetimeFigureOut">
              <a:rPr lang="ru-RU" smtClean="0"/>
              <a:pPr/>
              <a:t>19.10.2014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4A9A1F3-FB9E-4B0E-BE7D-2EBA9B471C7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4" name="Содержимое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6" name="Содержимое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E47BF13F-C3B8-4726-8BB2-9D9C957D7005}" type="datetimeFigureOut">
              <a:rPr lang="ru-RU" smtClean="0"/>
              <a:pPr/>
              <a:t>19.10.2014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4A9A1F3-FB9E-4B0E-BE7D-2EBA9B471C7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E47BF13F-C3B8-4726-8BB2-9D9C957D7005}" type="datetimeFigureOut">
              <a:rPr lang="ru-RU" smtClean="0"/>
              <a:pPr/>
              <a:t>19.10.2014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4A9A1F3-FB9E-4B0E-BE7D-2EBA9B471C7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47BF13F-C3B8-4726-8BB2-9D9C957D7005}" type="datetimeFigureOut">
              <a:rPr lang="ru-RU" smtClean="0"/>
              <a:pPr/>
              <a:t>19.10.2014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4A9A1F3-FB9E-4B0E-BE7D-2EBA9B471C7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ru-RU" smtClean="0"/>
              <a:t>Образец заголовка</a:t>
            </a:r>
            <a:endParaRPr kumimoji="0" lang="en-US"/>
          </a:p>
        </p:txBody>
      </p:sp>
      <p:sp>
        <p:nvSpPr>
          <p:cNvPr id="3" name="Содержимое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47BF13F-C3B8-4726-8BB2-9D9C957D7005}" type="datetimeFigureOut">
              <a:rPr lang="ru-RU" smtClean="0"/>
              <a:pPr/>
              <a:t>19.10.2014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4A9A1F3-FB9E-4B0E-BE7D-2EBA9B471C72}" type="slidenum">
              <a:rPr lang="ru-RU" smtClean="0"/>
              <a:pPr/>
              <a:t>‹#›</a:t>
            </a:fld>
            <a:endParaRPr lang="ru-RU"/>
          </a:p>
        </p:txBody>
      </p:sp>
      <p:sp>
        <p:nvSpPr>
          <p:cNvPr id="12" name="Прямоугольник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ru-RU" smtClean="0"/>
              <a:t>Вставка рисунка</a:t>
            </a:r>
            <a:endParaRPr kumimoji="0" lang="en-US"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164592" y="1170432"/>
            <a:ext cx="2523744" cy="201168"/>
          </a:xfrm>
        </p:spPr>
        <p:txBody>
          <a:bodyPr/>
          <a:lstStyle/>
          <a:p>
            <a:fld id="{E47BF13F-C3B8-4726-8BB2-9D9C957D7005}" type="datetimeFigureOut">
              <a:rPr lang="ru-RU" smtClean="0"/>
              <a:pPr/>
              <a:t>19.10.2014</a:t>
            </a:fld>
            <a:endParaRPr lang="ru-RU"/>
          </a:p>
        </p:txBody>
      </p:sp>
      <p:sp>
        <p:nvSpPr>
          <p:cNvPr id="11" name="Прямоугольник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Нижний колонтитул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ru-RU"/>
          </a:p>
        </p:txBody>
      </p:sp>
      <p:sp>
        <p:nvSpPr>
          <p:cNvPr id="7" name="Номер слайда 6"/>
          <p:cNvSpPr>
            <a:spLocks noGrp="1"/>
          </p:cNvSpPr>
          <p:nvPr>
            <p:ph type="sldNum" sz="quarter" idx="12"/>
          </p:nvPr>
        </p:nvSpPr>
        <p:spPr>
          <a:xfrm>
            <a:off x="8339328" y="1170432"/>
            <a:ext cx="733864" cy="201168"/>
          </a:xfrm>
        </p:spPr>
        <p:txBody>
          <a:bodyPr/>
          <a:lstStyle/>
          <a:p>
            <a:fld id="{D4A9A1F3-FB9E-4B0E-BE7D-2EBA9B471C72}"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Прямоугольник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4" name="Дата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E47BF13F-C3B8-4726-8BB2-9D9C957D7005}" type="datetimeFigureOut">
              <a:rPr lang="ru-RU" smtClean="0"/>
              <a:pPr/>
              <a:t>19.10.2014</a:t>
            </a:fld>
            <a:endParaRPr lang="ru-RU"/>
          </a:p>
        </p:txBody>
      </p:sp>
      <p:sp>
        <p:nvSpPr>
          <p:cNvPr id="5" name="Нижний колонтитул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ru-RU"/>
          </a:p>
        </p:txBody>
      </p:sp>
      <p:sp>
        <p:nvSpPr>
          <p:cNvPr id="6" name="Номер слайда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D4A9A1F3-FB9E-4B0E-BE7D-2EBA9B471C7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5" Type="http://schemas.openxmlformats.org/officeDocument/2006/relationships/image" Target="../media/image25.jpe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www.gotovim.ru/recepts/sbs/grechgribamy.shtml" TargetMode="External"/><Relationship Id="rId2" Type="http://schemas.openxmlformats.org/officeDocument/2006/relationships/image" Target="../media/image6.jpeg"/><Relationship Id="rId1" Type="http://schemas.openxmlformats.org/officeDocument/2006/relationships/slideLayout" Target="../slideLayouts/slideLayout4.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kastrul.ru/images/servirovka1.jpg"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antiq.info/images/pictures/large/090532413.jpg" TargetMode="External"/><Relationship Id="rId1" Type="http://schemas.openxmlformats.org/officeDocument/2006/relationships/slideLayout" Target="../slideLayouts/slideLayout4.xml"/><Relationship Id="rId5" Type="http://schemas.openxmlformats.org/officeDocument/2006/relationships/image" Target="../media/image11.jpeg"/><Relationship Id="rId4" Type="http://schemas.openxmlformats.org/officeDocument/2006/relationships/hyperlink" Target="http://www.antiq.info/images/pictures/large/090532412.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584" y="1028949"/>
            <a:ext cx="7128792" cy="3323987"/>
          </a:xfrm>
          <a:prstGeom prst="rect">
            <a:avLst/>
          </a:prstGeom>
          <a:noFill/>
        </p:spPr>
        <p:txBody>
          <a:bodyPr wrap="square" rtlCol="0">
            <a:spAutoFit/>
          </a:bodyPr>
          <a:lstStyle/>
          <a:p>
            <a:pPr algn="ctr"/>
            <a:r>
              <a:rPr lang="ru-RU" sz="5400" b="1" i="1" dirty="0" smtClean="0">
                <a:solidFill>
                  <a:srgbClr val="C00000"/>
                </a:solidFill>
              </a:rPr>
              <a:t>Презентация</a:t>
            </a:r>
          </a:p>
          <a:p>
            <a:pPr algn="ctr"/>
            <a:r>
              <a:rPr lang="ru-RU" sz="4800" b="1" dirty="0">
                <a:solidFill>
                  <a:srgbClr val="FFC000"/>
                </a:solidFill>
              </a:rPr>
              <a:t>н</a:t>
            </a:r>
            <a:r>
              <a:rPr lang="ru-RU" sz="4800" b="1" dirty="0" smtClean="0">
                <a:solidFill>
                  <a:srgbClr val="FFC000"/>
                </a:solidFill>
              </a:rPr>
              <a:t>а тему: </a:t>
            </a:r>
          </a:p>
          <a:p>
            <a:pPr algn="ctr"/>
            <a:r>
              <a:rPr lang="ru-RU" sz="5400" b="1" i="1" dirty="0" smtClean="0">
                <a:solidFill>
                  <a:srgbClr val="FFC000"/>
                </a:solidFill>
              </a:rPr>
              <a:t>С</a:t>
            </a:r>
            <a:r>
              <a:rPr lang="ru-RU" sz="5400" b="1" i="1" dirty="0" smtClean="0">
                <a:solidFill>
                  <a:srgbClr val="7030A0"/>
                </a:solidFill>
              </a:rPr>
              <a:t>е</a:t>
            </a:r>
            <a:r>
              <a:rPr lang="ru-RU" sz="5400" b="1" i="1" dirty="0" smtClean="0">
                <a:solidFill>
                  <a:srgbClr val="FFC000"/>
                </a:solidFill>
              </a:rPr>
              <a:t>р</a:t>
            </a:r>
            <a:r>
              <a:rPr lang="ru-RU" sz="5400" b="1" i="1" dirty="0" smtClean="0">
                <a:solidFill>
                  <a:srgbClr val="7030A0"/>
                </a:solidFill>
              </a:rPr>
              <a:t>в</a:t>
            </a:r>
            <a:r>
              <a:rPr lang="ru-RU" sz="5400" b="1" i="1" dirty="0" smtClean="0">
                <a:solidFill>
                  <a:srgbClr val="FFC000"/>
                </a:solidFill>
              </a:rPr>
              <a:t>и</a:t>
            </a:r>
            <a:r>
              <a:rPr lang="ru-RU" sz="5400" b="1" i="1" dirty="0" smtClean="0">
                <a:solidFill>
                  <a:srgbClr val="7030A0"/>
                </a:solidFill>
              </a:rPr>
              <a:t>р</a:t>
            </a:r>
            <a:r>
              <a:rPr lang="ru-RU" sz="5400" b="1" i="1" dirty="0" smtClean="0">
                <a:solidFill>
                  <a:srgbClr val="FFC000"/>
                </a:solidFill>
              </a:rPr>
              <a:t>о</a:t>
            </a:r>
            <a:r>
              <a:rPr lang="ru-RU" sz="5400" b="1" i="1" dirty="0" smtClean="0">
                <a:solidFill>
                  <a:srgbClr val="7030A0"/>
                </a:solidFill>
              </a:rPr>
              <a:t>в</a:t>
            </a:r>
            <a:r>
              <a:rPr lang="ru-RU" sz="5400" b="1" i="1" dirty="0" smtClean="0">
                <a:solidFill>
                  <a:srgbClr val="FFC000"/>
                </a:solidFill>
              </a:rPr>
              <a:t>к</a:t>
            </a:r>
            <a:r>
              <a:rPr lang="ru-RU" sz="5400" b="1" i="1" dirty="0" smtClean="0">
                <a:solidFill>
                  <a:srgbClr val="7030A0"/>
                </a:solidFill>
              </a:rPr>
              <a:t>а </a:t>
            </a:r>
            <a:r>
              <a:rPr lang="ru-RU" sz="5400" b="1" i="1" dirty="0" smtClean="0">
                <a:solidFill>
                  <a:srgbClr val="FFC000"/>
                </a:solidFill>
              </a:rPr>
              <a:t>с</a:t>
            </a:r>
            <a:r>
              <a:rPr lang="ru-RU" sz="5400" b="1" i="1" dirty="0" smtClean="0">
                <a:solidFill>
                  <a:srgbClr val="7030A0"/>
                </a:solidFill>
              </a:rPr>
              <a:t>т</a:t>
            </a:r>
            <a:r>
              <a:rPr lang="ru-RU" sz="5400" b="1" i="1" dirty="0" smtClean="0">
                <a:solidFill>
                  <a:srgbClr val="FFC000"/>
                </a:solidFill>
              </a:rPr>
              <a:t>о</a:t>
            </a:r>
            <a:r>
              <a:rPr lang="ru-RU" sz="5400" b="1" i="1" dirty="0" smtClean="0">
                <a:solidFill>
                  <a:srgbClr val="7030A0"/>
                </a:solidFill>
              </a:rPr>
              <a:t>л</a:t>
            </a:r>
            <a:r>
              <a:rPr lang="ru-RU" sz="5400" b="1" i="1" dirty="0" smtClean="0">
                <a:solidFill>
                  <a:srgbClr val="FFC000"/>
                </a:solidFill>
              </a:rPr>
              <a:t>а</a:t>
            </a:r>
            <a:r>
              <a:rPr lang="ru-RU" sz="5400" b="1" i="1" dirty="0" smtClean="0">
                <a:solidFill>
                  <a:srgbClr val="C00000"/>
                </a:solidFill>
              </a:rPr>
              <a:t> </a:t>
            </a:r>
            <a:r>
              <a:rPr lang="ru-RU" sz="5400" b="1" i="1" dirty="0" smtClean="0">
                <a:solidFill>
                  <a:srgbClr val="7030A0"/>
                </a:solidFill>
              </a:rPr>
              <a:t>к</a:t>
            </a:r>
            <a:r>
              <a:rPr lang="ru-RU" sz="5400" b="1" i="1" dirty="0" smtClean="0">
                <a:solidFill>
                  <a:srgbClr val="C00000"/>
                </a:solidFill>
              </a:rPr>
              <a:t> </a:t>
            </a:r>
            <a:r>
              <a:rPr lang="ru-RU" sz="5400" b="1" i="1" dirty="0" smtClean="0">
                <a:solidFill>
                  <a:srgbClr val="FFC000"/>
                </a:solidFill>
              </a:rPr>
              <a:t>з</a:t>
            </a:r>
            <a:r>
              <a:rPr lang="ru-RU" sz="5400" b="1" i="1" dirty="0" smtClean="0">
                <a:solidFill>
                  <a:srgbClr val="7030A0"/>
                </a:solidFill>
              </a:rPr>
              <a:t>а</a:t>
            </a:r>
            <a:r>
              <a:rPr lang="ru-RU" sz="5400" b="1" i="1" dirty="0" smtClean="0">
                <a:solidFill>
                  <a:srgbClr val="FFC000"/>
                </a:solidFill>
              </a:rPr>
              <a:t>в</a:t>
            </a:r>
            <a:r>
              <a:rPr lang="ru-RU" sz="5400" b="1" i="1" dirty="0" smtClean="0">
                <a:solidFill>
                  <a:srgbClr val="7030A0"/>
                </a:solidFill>
              </a:rPr>
              <a:t>т</a:t>
            </a:r>
            <a:r>
              <a:rPr lang="ru-RU" sz="5400" b="1" i="1" dirty="0" smtClean="0">
                <a:solidFill>
                  <a:srgbClr val="FFC000"/>
                </a:solidFill>
              </a:rPr>
              <a:t>р</a:t>
            </a:r>
            <a:r>
              <a:rPr lang="ru-RU" sz="5400" b="1" i="1" dirty="0" smtClean="0">
                <a:solidFill>
                  <a:srgbClr val="7030A0"/>
                </a:solidFill>
              </a:rPr>
              <a:t>а</a:t>
            </a:r>
            <a:r>
              <a:rPr lang="ru-RU" sz="5400" b="1" i="1" dirty="0" smtClean="0">
                <a:solidFill>
                  <a:srgbClr val="FFC000"/>
                </a:solidFill>
              </a:rPr>
              <a:t>к</a:t>
            </a:r>
            <a:r>
              <a:rPr lang="ru-RU" sz="5400" b="1" i="1" dirty="0" smtClean="0">
                <a:solidFill>
                  <a:srgbClr val="7030A0"/>
                </a:solidFill>
              </a:rPr>
              <a:t>у</a:t>
            </a:r>
            <a:r>
              <a:rPr lang="ru-RU" sz="5400" b="1" i="1" dirty="0" smtClean="0">
                <a:solidFill>
                  <a:srgbClr val="FFC000"/>
                </a:solidFill>
              </a:rPr>
              <a:t>.</a:t>
            </a:r>
            <a:r>
              <a:rPr lang="ru-RU" dirty="0" smtClean="0"/>
              <a:t> </a:t>
            </a:r>
            <a:endParaRPr lang="ru-RU" dirty="0"/>
          </a:p>
        </p:txBody>
      </p:sp>
      <p:sp>
        <p:nvSpPr>
          <p:cNvPr id="4" name="TextBox 3"/>
          <p:cNvSpPr txBox="1"/>
          <p:nvPr/>
        </p:nvSpPr>
        <p:spPr>
          <a:xfrm>
            <a:off x="2231740" y="188640"/>
            <a:ext cx="4320480" cy="369332"/>
          </a:xfrm>
          <a:prstGeom prst="rect">
            <a:avLst/>
          </a:prstGeom>
          <a:noFill/>
        </p:spPr>
        <p:txBody>
          <a:bodyPr wrap="square" rtlCol="0">
            <a:spAutoFit/>
          </a:bodyPr>
          <a:lstStyle/>
          <a:p>
            <a:pPr algn="ctr"/>
            <a:r>
              <a:rPr lang="ru-RU" dirty="0" smtClean="0">
                <a:solidFill>
                  <a:srgbClr val="C00000"/>
                </a:solidFill>
              </a:rPr>
              <a:t>МБОУ «СОШ №34 с УИОП»</a:t>
            </a:r>
            <a:endParaRPr lang="ru-RU" dirty="0">
              <a:solidFill>
                <a:srgbClr val="C00000"/>
              </a:solidFill>
            </a:endParaRPr>
          </a:p>
        </p:txBody>
      </p:sp>
      <p:sp>
        <p:nvSpPr>
          <p:cNvPr id="5" name="TextBox 4"/>
          <p:cNvSpPr txBox="1"/>
          <p:nvPr/>
        </p:nvSpPr>
        <p:spPr>
          <a:xfrm>
            <a:off x="4860032" y="5229200"/>
            <a:ext cx="3600400" cy="923330"/>
          </a:xfrm>
          <a:prstGeom prst="rect">
            <a:avLst/>
          </a:prstGeom>
          <a:noFill/>
        </p:spPr>
        <p:txBody>
          <a:bodyPr wrap="square" rtlCol="0">
            <a:spAutoFit/>
          </a:bodyPr>
          <a:lstStyle/>
          <a:p>
            <a:pPr algn="ctr"/>
            <a:r>
              <a:rPr lang="ru-RU" i="1" dirty="0" smtClean="0">
                <a:solidFill>
                  <a:srgbClr val="7030A0"/>
                </a:solidFill>
              </a:rPr>
              <a:t>Выполнила: </a:t>
            </a:r>
            <a:r>
              <a:rPr lang="ru-RU" b="1" dirty="0" smtClean="0">
                <a:solidFill>
                  <a:srgbClr val="C00000"/>
                </a:solidFill>
              </a:rPr>
              <a:t>Гофман Ирина.</a:t>
            </a:r>
          </a:p>
          <a:p>
            <a:pPr algn="ctr"/>
            <a:endParaRPr lang="ru-RU" dirty="0" smtClean="0"/>
          </a:p>
          <a:p>
            <a:pPr algn="ctr"/>
            <a:r>
              <a:rPr lang="ru-RU" i="1" dirty="0" smtClean="0">
                <a:solidFill>
                  <a:srgbClr val="7030A0"/>
                </a:solidFill>
              </a:rPr>
              <a:t>Проверила</a:t>
            </a:r>
            <a:r>
              <a:rPr lang="ru-RU" i="1" dirty="0" smtClean="0"/>
              <a:t>: </a:t>
            </a:r>
            <a:r>
              <a:rPr lang="ru-RU" b="1" dirty="0" smtClean="0">
                <a:solidFill>
                  <a:srgbClr val="C00000"/>
                </a:solidFill>
              </a:rPr>
              <a:t>Сусло</a:t>
            </a:r>
            <a:r>
              <a:rPr lang="ru-RU" b="1" dirty="0" smtClean="0">
                <a:solidFill>
                  <a:srgbClr val="FFC000"/>
                </a:solidFill>
              </a:rPr>
              <a:t> </a:t>
            </a:r>
            <a:r>
              <a:rPr lang="ru-RU" b="1" dirty="0" smtClean="0">
                <a:solidFill>
                  <a:srgbClr val="C00000"/>
                </a:solidFill>
              </a:rPr>
              <a:t>О.В.</a:t>
            </a:r>
            <a:endParaRPr lang="ru-RU" b="1" dirty="0">
              <a:solidFill>
                <a:srgbClr val="C00000"/>
              </a:solidFill>
            </a:endParaRPr>
          </a:p>
        </p:txBody>
      </p:sp>
    </p:spTree>
    <p:extLst>
      <p:ext uri="{BB962C8B-B14F-4D97-AF65-F5344CB8AC3E}">
        <p14:creationId xmlns:p14="http://schemas.microsoft.com/office/powerpoint/2010/main" val="38023562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056" y="547575"/>
            <a:ext cx="8229600" cy="914400"/>
          </a:xfrm>
        </p:spPr>
        <p:txBody>
          <a:bodyPr/>
          <a:lstStyle/>
          <a:p>
            <a:pPr algn="ctr"/>
            <a:r>
              <a:rPr lang="ru-RU" sz="2000" dirty="0" smtClean="0">
                <a:solidFill>
                  <a:srgbClr val="B07BD7"/>
                </a:solidFill>
                <a:latin typeface="Times New Roman" pitchFamily="18" charset="0"/>
                <a:cs typeface="Times New Roman" pitchFamily="18" charset="0"/>
              </a:rPr>
              <a:t>Добро пожаловать к завтраку!</a:t>
            </a:r>
            <a:endParaRPr lang="ru-RU" sz="2000" dirty="0">
              <a:solidFill>
                <a:srgbClr val="B07BD7"/>
              </a:solidFill>
              <a:latin typeface="Times New Roman" pitchFamily="18" charset="0"/>
              <a:cs typeface="Times New Roman" pitchFamily="18" charset="0"/>
            </a:endParaRPr>
          </a:p>
        </p:txBody>
      </p:sp>
      <p:sp>
        <p:nvSpPr>
          <p:cNvPr id="7" name="Содержимое 6"/>
          <p:cNvSpPr>
            <a:spLocks noGrp="1"/>
          </p:cNvSpPr>
          <p:nvPr>
            <p:ph sz="half" idx="1"/>
          </p:nvPr>
        </p:nvSpPr>
        <p:spPr/>
        <p:txBody>
          <a:bodyPr>
            <a:normAutofit/>
          </a:bodyPr>
          <a:lstStyle/>
          <a:p>
            <a:r>
              <a:rPr lang="ru-RU" sz="1400" dirty="0" smtClean="0">
                <a:latin typeface="Times New Roman" pitchFamily="18" charset="0"/>
                <a:cs typeface="Times New Roman" pitchFamily="18" charset="0"/>
              </a:rPr>
              <a:t> Маленькие бутерброды, расположенные на общей тарелке, переносят специальными вилками на свою тарелку и съедают не разрезая, большие разрезают на маленькие кусочки с помощью ножа и вилки. Хлеб, если к нему не положена специальная вилка, берут руками, кладут на тарелку или салфетку. Если ломти большие, от них отламывают маленькие кусочки. Лучше всего хлеб сразу нарезать маленькими тонкими ломтями. На хлеб намазывают масло, паштет, икру. Их берут общим ножом, перекладывают на край своей тарелки, затем своим ножом переносят на хлеб. </a:t>
            </a:r>
            <a:br>
              <a:rPr lang="ru-RU" sz="1400" dirty="0" smtClean="0">
                <a:latin typeface="Times New Roman" pitchFamily="18" charset="0"/>
                <a:cs typeface="Times New Roman" pitchFamily="18" charset="0"/>
              </a:rPr>
            </a:br>
            <a:endParaRPr lang="ru-RU" sz="1400" dirty="0">
              <a:latin typeface="Times New Roman" pitchFamily="18" charset="0"/>
              <a:cs typeface="Times New Roman" pitchFamily="18" charset="0"/>
            </a:endParaRPr>
          </a:p>
        </p:txBody>
      </p:sp>
      <p:pic>
        <p:nvPicPr>
          <p:cNvPr id="6" name="Содержимое 4"/>
          <p:cNvPicPr>
            <a:picLocks noGrp="1"/>
          </p:cNvPicPr>
          <p:nvPr>
            <p:ph sz="half" idx="2"/>
          </p:nvPr>
        </p:nvPicPr>
        <p:blipFill>
          <a:blip r:embed="rId2" cstate="print"/>
          <a:srcRect/>
          <a:stretch>
            <a:fillRect/>
          </a:stretch>
        </p:blipFill>
        <p:spPr bwMode="auto">
          <a:xfrm>
            <a:off x="4788024" y="3068960"/>
            <a:ext cx="4032448" cy="3168352"/>
          </a:xfrm>
          <a:prstGeom prst="rect">
            <a:avLst/>
          </a:prstGeom>
          <a:noFill/>
          <a:ln w="9525">
            <a:noFill/>
            <a:miter lim="800000"/>
            <a:headEnd/>
            <a:tailEnd/>
          </a:ln>
        </p:spPr>
      </p:pic>
      <p:sp>
        <p:nvSpPr>
          <p:cNvPr id="5" name="Прямоугольник 4"/>
          <p:cNvSpPr/>
          <p:nvPr/>
        </p:nvSpPr>
        <p:spPr>
          <a:xfrm>
            <a:off x="5148064" y="1857364"/>
            <a:ext cx="3071834" cy="571504"/>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accent3">
                    <a:lumMod val="75000"/>
                  </a:schemeClr>
                </a:solidFill>
              </a:rPr>
              <a:t>Сервировка стола к завтраку.</a:t>
            </a:r>
            <a:endParaRPr lang="ru-RU" dirty="0">
              <a:solidFill>
                <a:schemeClr val="accent3">
                  <a:lumMod val="7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1251062"/>
          </a:xfrm>
        </p:spPr>
        <p:txBody>
          <a:bodyPr/>
          <a:lstStyle/>
          <a:p>
            <a:pPr algn="ctr"/>
            <a:r>
              <a:rPr lang="ru-RU" sz="3200" dirty="0" smtClean="0">
                <a:solidFill>
                  <a:srgbClr val="FF0000"/>
                </a:solidFill>
                <a:latin typeface="Times New Roman" pitchFamily="18" charset="0"/>
                <a:cs typeface="Times New Roman" pitchFamily="18" charset="0"/>
              </a:rPr>
              <a:t>Чаепитие</a:t>
            </a:r>
            <a:endParaRPr lang="ru-RU" sz="3200" dirty="0">
              <a:solidFill>
                <a:srgbClr val="FF0000"/>
              </a:solidFill>
              <a:latin typeface="Times New Roman" pitchFamily="18" charset="0"/>
              <a:cs typeface="Times New Roman" pitchFamily="18" charset="0"/>
            </a:endParaRPr>
          </a:p>
        </p:txBody>
      </p:sp>
      <p:sp>
        <p:nvSpPr>
          <p:cNvPr id="3" name="Содержимое 2"/>
          <p:cNvSpPr>
            <a:spLocks noGrp="1"/>
          </p:cNvSpPr>
          <p:nvPr>
            <p:ph sz="half" idx="1"/>
          </p:nvPr>
        </p:nvSpPr>
        <p:spPr/>
        <p:txBody>
          <a:bodyPr>
            <a:normAutofit/>
          </a:bodyPr>
          <a:lstStyle/>
          <a:p>
            <a:pPr lvl="2"/>
            <a:r>
              <a:rPr lang="ru-RU" sz="1600" b="1" dirty="0" smtClean="0"/>
              <a:t>Чаепитие </a:t>
            </a:r>
            <a:r>
              <a:rPr lang="ru-RU" sz="1600" dirty="0" smtClean="0"/>
              <a:t> -  прекрacный, европейский  обычай.   Подают  чай в тонких чaшкaх. Каждый член семьи  </a:t>
            </a:r>
            <a:r>
              <a:rPr lang="ru-RU" sz="1600" dirty="0" smtClean="0"/>
              <a:t>добавляет </a:t>
            </a:r>
            <a:r>
              <a:rPr lang="ru-RU" sz="1600" dirty="0" smtClean="0"/>
              <a:t>себе сам caхaр, молоко </a:t>
            </a:r>
            <a:r>
              <a:rPr lang="ru-RU" sz="1600" dirty="0" smtClean="0"/>
              <a:t>(сливки) </a:t>
            </a:r>
            <a:r>
              <a:rPr lang="ru-RU" sz="1600" dirty="0" smtClean="0"/>
              <a:t>или ломтики </a:t>
            </a:r>
            <a:r>
              <a:rPr lang="ru-RU" sz="1600" dirty="0" smtClean="0"/>
              <a:t>лимона </a:t>
            </a:r>
            <a:r>
              <a:rPr lang="ru-RU" sz="1600" dirty="0" smtClean="0"/>
              <a:t>по </a:t>
            </a:r>
            <a:r>
              <a:rPr lang="ru-RU" sz="1600" dirty="0" smtClean="0"/>
              <a:t>вкусу. Вместе  </a:t>
            </a:r>
            <a:r>
              <a:rPr lang="ru-RU" sz="1600" dirty="0" smtClean="0"/>
              <a:t>c чaшкaми </a:t>
            </a:r>
            <a:r>
              <a:rPr lang="ru-RU" sz="1600" dirty="0" smtClean="0"/>
              <a:t>раздают </a:t>
            </a:r>
            <a:r>
              <a:rPr lang="ru-RU" sz="1600" dirty="0" smtClean="0"/>
              <a:t>небольшие </a:t>
            </a:r>
            <a:r>
              <a:rPr lang="ru-RU" sz="1600" dirty="0" smtClean="0"/>
              <a:t>чайные салфетки. </a:t>
            </a:r>
            <a:r>
              <a:rPr lang="ru-RU" sz="1600" dirty="0" smtClean="0"/>
              <a:t>К </a:t>
            </a:r>
            <a:r>
              <a:rPr lang="ru-RU" sz="1600" dirty="0" smtClean="0"/>
              <a:t>чаю </a:t>
            </a:r>
            <a:r>
              <a:rPr lang="ru-RU" sz="1600" dirty="0" smtClean="0"/>
              <a:t>можно </a:t>
            </a:r>
            <a:r>
              <a:rPr lang="ru-RU" sz="1600" dirty="0" smtClean="0"/>
              <a:t>подать </a:t>
            </a:r>
            <a:r>
              <a:rPr lang="ru-RU" sz="1600" dirty="0" smtClean="0"/>
              <a:t>мелкое </a:t>
            </a:r>
            <a:r>
              <a:rPr lang="ru-RU" sz="1600" dirty="0" smtClean="0"/>
              <a:t>песочное </a:t>
            </a:r>
            <a:r>
              <a:rPr lang="ru-RU" sz="1600" dirty="0" smtClean="0"/>
              <a:t>печенье или булочки. </a:t>
            </a:r>
          </a:p>
          <a:p>
            <a:endParaRPr lang="ru-RU" dirty="0"/>
          </a:p>
        </p:txBody>
      </p:sp>
      <p:pic>
        <p:nvPicPr>
          <p:cNvPr id="5" name="Содержимое 4" descr="http://www.swadba.by/content/data/upimages/image027.jpg"/>
          <p:cNvPicPr>
            <a:picLocks noGrp="1"/>
          </p:cNvPicPr>
          <p:nvPr>
            <p:ph sz="half" idx="2"/>
          </p:nvPr>
        </p:nvPicPr>
        <p:blipFill>
          <a:blip r:embed="rId2" cstate="print"/>
          <a:srcRect/>
          <a:stretch>
            <a:fillRect/>
          </a:stretch>
        </p:blipFill>
        <p:spPr bwMode="auto">
          <a:xfrm rot="20919777">
            <a:off x="5796136" y="1916832"/>
            <a:ext cx="2650046" cy="2160240"/>
          </a:xfrm>
          <a:prstGeom prst="rect">
            <a:avLst/>
          </a:prstGeom>
          <a:noFill/>
          <a:ln w="9525">
            <a:noFill/>
            <a:miter lim="800000"/>
            <a:headEnd/>
            <a:tailEnd/>
          </a:ln>
        </p:spPr>
      </p:pic>
      <p:pic>
        <p:nvPicPr>
          <p:cNvPr id="8" name="Рисунок 7" descr="http://www.kulina.ru/images/r1022.jpg"/>
          <p:cNvPicPr/>
          <p:nvPr/>
        </p:nvPicPr>
        <p:blipFill>
          <a:blip r:embed="rId3" cstate="print"/>
          <a:srcRect/>
          <a:stretch>
            <a:fillRect/>
          </a:stretch>
        </p:blipFill>
        <p:spPr bwMode="auto">
          <a:xfrm rot="420259">
            <a:off x="3541198" y="4561057"/>
            <a:ext cx="2579178" cy="2147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200" b="1" dirty="0" smtClean="0">
                <a:solidFill>
                  <a:srgbClr val="FFFF00"/>
                </a:solidFill>
              </a:rPr>
              <a:t>Варианты сервировки стола и цветочные композиции</a:t>
            </a:r>
            <a:endParaRPr lang="ru-RU" dirty="0"/>
          </a:p>
        </p:txBody>
      </p:sp>
      <p:pic>
        <p:nvPicPr>
          <p:cNvPr id="5" name="Содержимое 4" descr="http://i010.radikal.ru/0710/64/da4cf6549b25.jpg"/>
          <p:cNvPicPr>
            <a:picLocks noGrp="1"/>
          </p:cNvPicPr>
          <p:nvPr>
            <p:ph sz="half" idx="1"/>
          </p:nvPr>
        </p:nvPicPr>
        <p:blipFill>
          <a:blip r:embed="rId2" cstate="print"/>
          <a:srcRect/>
          <a:stretch>
            <a:fillRect/>
          </a:stretch>
        </p:blipFill>
        <p:spPr bwMode="auto">
          <a:xfrm>
            <a:off x="571472" y="1714488"/>
            <a:ext cx="3067050" cy="2400300"/>
          </a:xfrm>
          <a:prstGeom prst="rect">
            <a:avLst/>
          </a:prstGeom>
          <a:noFill/>
          <a:ln w="9525">
            <a:noFill/>
            <a:miter lim="800000"/>
            <a:headEnd/>
            <a:tailEnd/>
          </a:ln>
        </p:spPr>
      </p:pic>
      <p:sp>
        <p:nvSpPr>
          <p:cNvPr id="4" name="Содержимое 3"/>
          <p:cNvSpPr>
            <a:spLocks noGrp="1"/>
          </p:cNvSpPr>
          <p:nvPr>
            <p:ph sz="half" idx="2"/>
          </p:nvPr>
        </p:nvSpPr>
        <p:spPr/>
        <p:txBody>
          <a:bodyPr>
            <a:normAutofit lnSpcReduction="10000"/>
          </a:bodyPr>
          <a:lstStyle/>
          <a:p>
            <a:r>
              <a:rPr lang="ru-RU" dirty="0" smtClean="0"/>
              <a:t>Цветы, свежие или высушенные, лепестки или целые бутоны, комбинации или одиночные растения, представляют собой классический способ акцентирования центральной части стола</a:t>
            </a:r>
            <a:endParaRPr lang="ru-RU" dirty="0"/>
          </a:p>
        </p:txBody>
      </p:sp>
      <p:pic>
        <p:nvPicPr>
          <p:cNvPr id="6" name="Рисунок 5" descr="http://i007.radikal.ru/0710/5d/a3d18ff257f3.jpg"/>
          <p:cNvPicPr/>
          <p:nvPr/>
        </p:nvPicPr>
        <p:blipFill>
          <a:blip r:embed="rId3" cstate="print"/>
          <a:srcRect/>
          <a:stretch>
            <a:fillRect/>
          </a:stretch>
        </p:blipFill>
        <p:spPr bwMode="auto">
          <a:xfrm>
            <a:off x="571472" y="4214818"/>
            <a:ext cx="3048000" cy="243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1251062"/>
          </a:xfrm>
        </p:spPr>
        <p:txBody>
          <a:bodyPr/>
          <a:lstStyle/>
          <a:p>
            <a:pPr algn="ctr"/>
            <a:r>
              <a:rPr lang="ru-RU" dirty="0" smtClean="0">
                <a:solidFill>
                  <a:srgbClr val="8D6FF9"/>
                </a:solidFill>
              </a:rPr>
              <a:t>Цветы в сервировке</a:t>
            </a:r>
            <a:endParaRPr lang="ru-RU" dirty="0">
              <a:solidFill>
                <a:srgbClr val="8D6FF9"/>
              </a:solidFill>
            </a:endParaRPr>
          </a:p>
        </p:txBody>
      </p:sp>
      <p:sp>
        <p:nvSpPr>
          <p:cNvPr id="3" name="Содержимое 2"/>
          <p:cNvSpPr>
            <a:spLocks noGrp="1"/>
          </p:cNvSpPr>
          <p:nvPr>
            <p:ph sz="half" idx="1"/>
          </p:nvPr>
        </p:nvSpPr>
        <p:spPr/>
        <p:txBody>
          <a:bodyPr>
            <a:normAutofit fontScale="92500" lnSpcReduction="10000"/>
          </a:bodyPr>
          <a:lstStyle/>
          <a:p>
            <a:r>
              <a:rPr lang="ru-RU" dirty="0" smtClean="0"/>
              <a:t>Это всегда оригинально, красиво и легко выполнимо. Главное достоинство цветов состоит в том, что они согласовываются с другими элементами на столе, располагаются ниже уровня глаз сидящих за столом. </a:t>
            </a:r>
          </a:p>
          <a:p>
            <a:endParaRPr lang="ru-RU" dirty="0"/>
          </a:p>
        </p:txBody>
      </p:sp>
      <p:pic>
        <p:nvPicPr>
          <p:cNvPr id="5" name="Содержимое 4" descr="http://i036.radikal.ru/0710/37/e382ceee4b91.jpg"/>
          <p:cNvPicPr>
            <a:picLocks noGrp="1"/>
          </p:cNvPicPr>
          <p:nvPr>
            <p:ph sz="half" idx="2"/>
          </p:nvPr>
        </p:nvPicPr>
        <p:blipFill>
          <a:blip r:embed="rId2" cstate="print"/>
          <a:srcRect/>
          <a:stretch>
            <a:fillRect/>
          </a:stretch>
        </p:blipFill>
        <p:spPr bwMode="auto">
          <a:xfrm>
            <a:off x="5143504" y="1714488"/>
            <a:ext cx="3019425" cy="2333625"/>
          </a:xfrm>
          <a:prstGeom prst="rect">
            <a:avLst/>
          </a:prstGeom>
          <a:noFill/>
          <a:ln w="9525">
            <a:noFill/>
            <a:miter lim="800000"/>
            <a:headEnd/>
            <a:tailEnd/>
          </a:ln>
        </p:spPr>
      </p:pic>
      <p:pic>
        <p:nvPicPr>
          <p:cNvPr id="6" name="Содержимое 5" descr="http://i033.radikal.ru/0710/42/6ad646e39764.jpg"/>
          <p:cNvPicPr>
            <a:picLocks/>
          </p:cNvPicPr>
          <p:nvPr/>
        </p:nvPicPr>
        <p:blipFill>
          <a:blip r:embed="rId3" cstate="print"/>
          <a:srcRect/>
          <a:stretch>
            <a:fillRect/>
          </a:stretch>
        </p:blipFill>
        <p:spPr bwMode="auto">
          <a:xfrm>
            <a:off x="5214942" y="4286256"/>
            <a:ext cx="3019425"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   </a:t>
            </a:r>
            <a:r>
              <a:rPr lang="ru-RU" dirty="0">
                <a:solidFill>
                  <a:srgbClr val="8D6FF9"/>
                </a:solidFill>
              </a:rPr>
              <a:t>П</a:t>
            </a:r>
            <a:r>
              <a:rPr lang="ru-RU" dirty="0" smtClean="0">
                <a:solidFill>
                  <a:srgbClr val="8D6FF9"/>
                </a:solidFill>
              </a:rPr>
              <a:t>римеры сервировки</a:t>
            </a:r>
            <a:endParaRPr lang="ru-RU" dirty="0">
              <a:solidFill>
                <a:srgbClr val="FF0000"/>
              </a:solidFill>
            </a:endParaRPr>
          </a:p>
        </p:txBody>
      </p:sp>
      <p:pic>
        <p:nvPicPr>
          <p:cNvPr id="2050" name="Picture 2" descr="C:\Documents and Settings\asd\Desktop\Вечер выпускников\S6000049.JPG"/>
          <p:cNvPicPr>
            <a:picLocks noGrp="1" noChangeAspect="1" noChangeArrowheads="1"/>
          </p:cNvPicPr>
          <p:nvPr>
            <p:ph sz="half" idx="1"/>
          </p:nvPr>
        </p:nvPicPr>
        <p:blipFill>
          <a:blip r:embed="rId2" cstate="print"/>
          <a:srcRect/>
          <a:stretch>
            <a:fillRect/>
          </a:stretch>
        </p:blipFill>
        <p:spPr bwMode="auto">
          <a:xfrm>
            <a:off x="971600" y="1844824"/>
            <a:ext cx="3137571" cy="2002544"/>
          </a:xfrm>
          <a:prstGeom prst="rect">
            <a:avLst/>
          </a:prstGeom>
          <a:noFill/>
        </p:spPr>
      </p:pic>
      <p:pic>
        <p:nvPicPr>
          <p:cNvPr id="5" name="Picture 2" descr="C:\Documents and Settings\asd\Desktop\Вечер выпускников\S6000048.JPG"/>
          <p:cNvPicPr>
            <a:picLocks noChangeAspect="1" noChangeArrowheads="1"/>
          </p:cNvPicPr>
          <p:nvPr/>
        </p:nvPicPr>
        <p:blipFill>
          <a:blip r:embed="rId3" cstate="print"/>
          <a:srcRect/>
          <a:stretch>
            <a:fillRect/>
          </a:stretch>
        </p:blipFill>
        <p:spPr bwMode="auto">
          <a:xfrm>
            <a:off x="1043608" y="4214818"/>
            <a:ext cx="3138142" cy="2094502"/>
          </a:xfrm>
          <a:prstGeom prst="rect">
            <a:avLst/>
          </a:prstGeom>
          <a:noFill/>
        </p:spPr>
      </p:pic>
      <p:pic>
        <p:nvPicPr>
          <p:cNvPr id="8" name="Picture 5" descr="6529"/>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5004048" y="1700808"/>
            <a:ext cx="3240360" cy="20162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tea_englan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6724" y="4214817"/>
            <a:ext cx="3456385" cy="20945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35696" y="1202043"/>
            <a:ext cx="5544616" cy="769441"/>
          </a:xfrm>
          <a:prstGeom prst="rect">
            <a:avLst/>
          </a:prstGeom>
          <a:noFill/>
        </p:spPr>
        <p:txBody>
          <a:bodyPr wrap="square" rtlCol="0">
            <a:spAutoFit/>
          </a:bodyPr>
          <a:lstStyle/>
          <a:p>
            <a:r>
              <a:rPr lang="ru-RU" sz="4400" dirty="0" smtClean="0">
                <a:solidFill>
                  <a:srgbClr val="C00000"/>
                </a:solidFill>
              </a:rPr>
              <a:t>Спасибо за внимание!</a:t>
            </a:r>
            <a:endParaRPr lang="ru-RU" sz="4400" dirty="0">
              <a:solidFill>
                <a:srgbClr val="C00000"/>
              </a:solidFill>
            </a:endParaRPr>
          </a:p>
        </p:txBody>
      </p:sp>
      <p:pic>
        <p:nvPicPr>
          <p:cNvPr id="1026" name="Picture 2" descr="C:\Users\Администратор\AppData\Local\Microsoft\Windows\Temporary Internet Files\Content.IE5\FWXR8ING\MC900437990[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2564904"/>
            <a:ext cx="3816424"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30845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2064"/>
            <a:ext cx="8229600" cy="1345300"/>
          </a:xfrm>
        </p:spPr>
        <p:txBody>
          <a:bodyPr/>
          <a:lstStyle/>
          <a:p>
            <a:pPr algn="ctr"/>
            <a:r>
              <a:rPr lang="ru-RU" sz="2400" dirty="0" smtClean="0">
                <a:solidFill>
                  <a:srgbClr val="8D6FF9"/>
                </a:solidFill>
              </a:rPr>
              <a:t>Что такое сервировка стола?</a:t>
            </a:r>
            <a:br>
              <a:rPr lang="ru-RU" sz="2400" dirty="0" smtClean="0">
                <a:solidFill>
                  <a:srgbClr val="8D6FF9"/>
                </a:solidFill>
              </a:rPr>
            </a:br>
            <a:r>
              <a:rPr lang="ru-RU" sz="2400" dirty="0" smtClean="0">
                <a:solidFill>
                  <a:srgbClr val="8D6FF9"/>
                </a:solidFill>
              </a:rPr>
              <a:t>Сервировка стола к завтраку.</a:t>
            </a:r>
            <a:br>
              <a:rPr lang="ru-RU" sz="2400" dirty="0" smtClean="0">
                <a:solidFill>
                  <a:srgbClr val="8D6FF9"/>
                </a:solidFill>
              </a:rPr>
            </a:br>
            <a:endParaRPr lang="ru-RU" sz="2400" dirty="0">
              <a:solidFill>
                <a:srgbClr val="8D6FF9"/>
              </a:solidFill>
            </a:endParaRPr>
          </a:p>
        </p:txBody>
      </p:sp>
      <p:sp>
        <p:nvSpPr>
          <p:cNvPr id="3" name="Содержимое 2"/>
          <p:cNvSpPr>
            <a:spLocks noGrp="1"/>
          </p:cNvSpPr>
          <p:nvPr>
            <p:ph sz="half" idx="1"/>
          </p:nvPr>
        </p:nvSpPr>
        <p:spPr/>
        <p:txBody>
          <a:bodyPr>
            <a:normAutofit/>
          </a:bodyPr>
          <a:lstStyle/>
          <a:p>
            <a:pPr>
              <a:buNone/>
            </a:pPr>
            <a:endParaRPr lang="ru-RU" dirty="0" smtClean="0"/>
          </a:p>
          <a:p>
            <a:r>
              <a:rPr lang="ru-RU" sz="1900" dirty="0" smtClean="0">
                <a:latin typeface="Times New Roman" pitchFamily="18" charset="0"/>
                <a:cs typeface="Times New Roman" pitchFamily="18" charset="0"/>
              </a:rPr>
              <a:t>Сервировка – это подготовка и оформление стола для приёма пищи.</a:t>
            </a:r>
          </a:p>
          <a:p>
            <a:endParaRPr lang="ru-RU" sz="1900" dirty="0" smtClean="0">
              <a:latin typeface="Times New Roman" pitchFamily="18" charset="0"/>
              <a:cs typeface="Times New Roman" pitchFamily="18" charset="0"/>
            </a:endParaRPr>
          </a:p>
          <a:p>
            <a:r>
              <a:rPr lang="ru-RU" sz="1900" dirty="0" smtClean="0">
                <a:latin typeface="Times New Roman" pitchFamily="18" charset="0"/>
                <a:cs typeface="Times New Roman" pitchFamily="18" charset="0"/>
              </a:rPr>
              <a:t>Необходимыми атрибутами сервировки является столовое бельё: скатерть , салфетки  и столовые приборы. </a:t>
            </a:r>
          </a:p>
          <a:p>
            <a:endParaRPr lang="ru-RU" sz="1900" dirty="0" smtClean="0">
              <a:latin typeface="Times New Roman" pitchFamily="18" charset="0"/>
              <a:cs typeface="Times New Roman" pitchFamily="18" charset="0"/>
            </a:endParaRPr>
          </a:p>
        </p:txBody>
      </p:sp>
      <p:pic>
        <p:nvPicPr>
          <p:cNvPr id="6" name="Рисунок 5" descr="http://www.fefochka.ru/img-spub/2045597424.jpg"/>
          <p:cNvPicPr/>
          <p:nvPr/>
        </p:nvPicPr>
        <p:blipFill>
          <a:blip r:embed="rId2" cstate="print"/>
          <a:srcRect/>
          <a:stretch>
            <a:fillRect/>
          </a:stretch>
        </p:blipFill>
        <p:spPr bwMode="auto">
          <a:xfrm>
            <a:off x="4644008" y="2132856"/>
            <a:ext cx="3456384" cy="35283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914400"/>
          </a:xfrm>
        </p:spPr>
        <p:txBody>
          <a:bodyPr/>
          <a:lstStyle/>
          <a:p>
            <a:pPr algn="ctr"/>
            <a:r>
              <a:rPr lang="ru-RU" sz="2400" dirty="0" smtClean="0">
                <a:solidFill>
                  <a:srgbClr val="FFFF00"/>
                </a:solidFill>
              </a:rPr>
              <a:t>Скатерть – это платье для стола</a:t>
            </a:r>
            <a:endParaRPr lang="ru-RU" sz="2400" dirty="0">
              <a:solidFill>
                <a:srgbClr val="FFFF00"/>
              </a:solidFill>
            </a:endParaRPr>
          </a:p>
        </p:txBody>
      </p:sp>
      <p:pic>
        <p:nvPicPr>
          <p:cNvPr id="5" name="Рисунок 9"/>
          <p:cNvPicPr>
            <a:picLocks noGrp="1" noChangeAspect="1" noChangeArrowheads="1"/>
          </p:cNvPicPr>
          <p:nvPr>
            <p:ph sz="half" idx="1"/>
          </p:nvPr>
        </p:nvPicPr>
        <p:blipFill>
          <a:blip r:embed="rId2" cstate="print"/>
          <a:srcRect/>
          <a:stretch>
            <a:fillRect/>
          </a:stretch>
        </p:blipFill>
        <p:spPr bwMode="auto">
          <a:xfrm>
            <a:off x="683568" y="1844824"/>
            <a:ext cx="3456384" cy="3816424"/>
          </a:xfrm>
          <a:prstGeom prst="rect">
            <a:avLst/>
          </a:prstGeom>
          <a:noFill/>
          <a:ln w="9525">
            <a:noFill/>
            <a:miter lim="800000"/>
            <a:headEnd/>
            <a:tailEnd/>
          </a:ln>
        </p:spPr>
      </p:pic>
      <p:sp>
        <p:nvSpPr>
          <p:cNvPr id="4" name="Содержимое 3"/>
          <p:cNvSpPr>
            <a:spLocks noGrp="1"/>
          </p:cNvSpPr>
          <p:nvPr>
            <p:ph sz="half" idx="2"/>
          </p:nvPr>
        </p:nvSpPr>
        <p:spPr/>
        <p:txBody>
          <a:bodyPr>
            <a:normAutofit/>
          </a:bodyPr>
          <a:lstStyle/>
          <a:p>
            <a:r>
              <a:rPr lang="ru-RU" sz="1800" dirty="0" smtClean="0">
                <a:solidFill>
                  <a:srgbClr val="F0BD2C"/>
                </a:solidFill>
              </a:rPr>
              <a:t>Сервируя стол для завтрака, его застилают цветной скатертью для чайного стола, или  однотонной, гладкокрашеной, для приёма пищи по утрам.  Поверх скатерти кладут хлопчатобумажные или льняные салфетки. В некоторых случаях  - бумажные.</a:t>
            </a:r>
          </a:p>
          <a:p>
            <a:r>
              <a:rPr lang="ru-RU" sz="1800" dirty="0" smtClean="0"/>
              <a:t>На столе не должно быть лишних приборов.</a:t>
            </a:r>
            <a:endParaRPr lang="ru-RU" sz="1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000" dirty="0" smtClean="0">
                <a:solidFill>
                  <a:srgbClr val="F0BD2C"/>
                </a:solidFill>
              </a:rPr>
              <a:t>Что такое салфетка?</a:t>
            </a:r>
            <a:endParaRPr lang="ru-RU" sz="2000" dirty="0">
              <a:solidFill>
                <a:srgbClr val="F0BD2C"/>
              </a:solidFill>
            </a:endParaRPr>
          </a:p>
        </p:txBody>
      </p:sp>
      <p:sp>
        <p:nvSpPr>
          <p:cNvPr id="3" name="Содержимое 2"/>
          <p:cNvSpPr>
            <a:spLocks noGrp="1"/>
          </p:cNvSpPr>
          <p:nvPr>
            <p:ph sz="half" idx="1"/>
          </p:nvPr>
        </p:nvSpPr>
        <p:spPr>
          <a:xfrm>
            <a:off x="464344" y="1571613"/>
            <a:ext cx="4038600" cy="4724852"/>
          </a:xfrm>
        </p:spPr>
        <p:txBody>
          <a:bodyPr>
            <a:normAutofit/>
          </a:bodyPr>
          <a:lstStyle/>
          <a:p>
            <a:r>
              <a:rPr lang="ru-RU" sz="2000" dirty="0" smtClean="0"/>
              <a:t>Салфетка – неизменный атрибут праздничного стола, маленькая, но нужная деталь, к которой мы все привыкли. Гармоничное сочетание скатерти и салфеток по цвету и материалу - ещё один важный момент в сервировке стола. </a:t>
            </a:r>
          </a:p>
          <a:p>
            <a:r>
              <a:rPr lang="ru-RU" sz="2000" dirty="0" smtClean="0"/>
              <a:t>Совсем не обязательно класть салфетки точно такого же цвета, как скатерть, оттенки могут отличаться.</a:t>
            </a:r>
            <a:endParaRPr lang="ru-RU" sz="2000" dirty="0"/>
          </a:p>
        </p:txBody>
      </p:sp>
      <p:sp>
        <p:nvSpPr>
          <p:cNvPr id="4" name="Содержимое 3"/>
          <p:cNvSpPr>
            <a:spLocks noGrp="1"/>
          </p:cNvSpPr>
          <p:nvPr>
            <p:ph sz="half" idx="2"/>
          </p:nvPr>
        </p:nvSpPr>
        <p:spPr/>
        <p:txBody>
          <a:bodyPr>
            <a:normAutofit/>
          </a:bodyPr>
          <a:lstStyle/>
          <a:p>
            <a:endParaRPr lang="ru-RU" dirty="0" smtClean="0"/>
          </a:p>
          <a:p>
            <a:endParaRPr lang="ru-RU" dirty="0"/>
          </a:p>
        </p:txBody>
      </p:sp>
      <p:pic>
        <p:nvPicPr>
          <p:cNvPr id="5" name="Picture 10" descr="S6000114"/>
          <p:cNvPicPr>
            <a:picLocks noChangeAspect="1" noChangeArrowheads="1"/>
          </p:cNvPicPr>
          <p:nvPr/>
        </p:nvPicPr>
        <p:blipFill>
          <a:blip r:embed="rId2" cstate="print"/>
          <a:srcRect/>
          <a:stretch>
            <a:fillRect/>
          </a:stretch>
        </p:blipFill>
        <p:spPr>
          <a:xfrm rot="20787637">
            <a:off x="4809283" y="1916659"/>
            <a:ext cx="2664296" cy="1728192"/>
          </a:xfrm>
          <a:prstGeom prst="rect">
            <a:avLst/>
          </a:prstGeom>
        </p:spPr>
      </p:pic>
      <p:pic>
        <p:nvPicPr>
          <p:cNvPr id="6" name="Picture 11" descr="S6000116"/>
          <p:cNvPicPr>
            <a:picLocks noChangeAspect="1" noChangeArrowheads="1"/>
          </p:cNvPicPr>
          <p:nvPr/>
        </p:nvPicPr>
        <p:blipFill>
          <a:blip r:embed="rId3" cstate="print"/>
          <a:srcRect/>
          <a:stretch>
            <a:fillRect/>
          </a:stretch>
        </p:blipFill>
        <p:spPr>
          <a:xfrm rot="681989">
            <a:off x="5803372" y="4506200"/>
            <a:ext cx="2736304" cy="1807204"/>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00042"/>
            <a:ext cx="8229600" cy="1273862"/>
          </a:xfrm>
        </p:spPr>
        <p:txBody>
          <a:bodyPr/>
          <a:lstStyle/>
          <a:p>
            <a:pPr algn="ctr"/>
            <a:r>
              <a:rPr lang="ru-RU" sz="2000" b="1" dirty="0" smtClean="0">
                <a:solidFill>
                  <a:srgbClr val="FFFF00"/>
                </a:solidFill>
              </a:rPr>
              <a:t>Как правильно пользоваться </a:t>
            </a:r>
            <a:r>
              <a:rPr lang="ru-RU" sz="2000" b="1" dirty="0" smtClean="0">
                <a:solidFill>
                  <a:srgbClr val="F347D2"/>
                </a:solidFill>
              </a:rPr>
              <a:t>салфеткой?</a:t>
            </a:r>
            <a:r>
              <a:rPr lang="ru-RU" dirty="0" smtClean="0"/>
              <a:t/>
            </a:r>
            <a:br>
              <a:rPr lang="ru-RU" dirty="0" smtClean="0"/>
            </a:br>
            <a:endParaRPr lang="ru-RU" dirty="0"/>
          </a:p>
        </p:txBody>
      </p:sp>
      <p:sp>
        <p:nvSpPr>
          <p:cNvPr id="3" name="Содержимое 2"/>
          <p:cNvSpPr>
            <a:spLocks noGrp="1"/>
          </p:cNvSpPr>
          <p:nvPr>
            <p:ph sz="half" idx="1"/>
          </p:nvPr>
        </p:nvSpPr>
        <p:spPr/>
        <p:txBody>
          <a:bodyPr>
            <a:noAutofit/>
          </a:bodyPr>
          <a:lstStyle/>
          <a:p>
            <a:r>
              <a:rPr lang="ru-RU" sz="1800" dirty="0" smtClean="0">
                <a:latin typeface="Times New Roman" pitchFamily="18" charset="0"/>
                <a:cs typeface="Times New Roman" pitchFamily="18" charset="0"/>
              </a:rPr>
              <a:t>Непосредственно перед едой салфетку нужно развернуть, сложить вдвое и положить изгибом к себе на колени. </a:t>
            </a:r>
          </a:p>
          <a:p>
            <a:r>
              <a:rPr lang="ru-RU" sz="1800" dirty="0" smtClean="0">
                <a:latin typeface="Times New Roman" pitchFamily="18" charset="0"/>
                <a:cs typeface="Times New Roman" pitchFamily="18" charset="0"/>
              </a:rPr>
              <a:t>Пальцы, случайно испачканные во время еды, осторожно вытирают верхней половиной салфетки, не снимая ее с колен. </a:t>
            </a:r>
          </a:p>
          <a:p>
            <a:r>
              <a:rPr lang="ru-RU" sz="1800" dirty="0" smtClean="0">
                <a:latin typeface="Times New Roman" pitchFamily="18" charset="0"/>
                <a:cs typeface="Times New Roman" pitchFamily="18" charset="0"/>
              </a:rPr>
              <a:t>Для обтирания губ салфетку берут с колен двумя руками, укорачивают путем перевертывания ее концов в ладони и, приложив середину к губам, промокают их о верхнюю половину салфетки. </a:t>
            </a:r>
            <a:endParaRPr lang="ru-RU" sz="1800" dirty="0">
              <a:latin typeface="Times New Roman" pitchFamily="18" charset="0"/>
              <a:cs typeface="Times New Roman" pitchFamily="18" charset="0"/>
            </a:endParaRPr>
          </a:p>
        </p:txBody>
      </p:sp>
      <p:sp>
        <p:nvSpPr>
          <p:cNvPr id="4" name="Содержимое 3"/>
          <p:cNvSpPr>
            <a:spLocks noGrp="1"/>
          </p:cNvSpPr>
          <p:nvPr>
            <p:ph sz="half" idx="2"/>
          </p:nvPr>
        </p:nvSpPr>
        <p:spPr>
          <a:xfrm>
            <a:off x="4655344" y="1714487"/>
            <a:ext cx="4038600" cy="4581977"/>
          </a:xfrm>
        </p:spPr>
        <p:txBody>
          <a:bodyPr>
            <a:noAutofit/>
          </a:bodyPr>
          <a:lstStyle/>
          <a:p>
            <a:r>
              <a:rPr lang="ru-RU" sz="1600" dirty="0" smtClean="0">
                <a:latin typeface="Times New Roman" pitchFamily="18" charset="0"/>
                <a:cs typeface="Times New Roman" pitchFamily="18" charset="0"/>
              </a:rPr>
              <a:t>Если к столу подаются салфетки для завтрака, то они разворачиваются на коленях полностью, а если для обеда - то наполовину. Пользуясь льняной или хлопчатобумажной салфеткой, не вытирайте ею рот, а чуть-чуть промокните губы. После еды, для вытирания губ и рук используют бумажные салфетки, которые потом небрежно свертываются и кладутся слева от столового прибора.</a:t>
            </a:r>
            <a:br>
              <a:rPr lang="ru-RU" sz="16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000" dirty="0" smtClean="0">
                <a:solidFill>
                  <a:srgbClr val="FF0000"/>
                </a:solidFill>
                <a:latin typeface="Times New Roman" pitchFamily="18" charset="0"/>
                <a:cs typeface="Times New Roman" pitchFamily="18" charset="0"/>
              </a:rPr>
              <a:t>Добро пожаловать к столу!</a:t>
            </a:r>
            <a:endParaRPr lang="ru-RU" sz="2000" dirty="0">
              <a:solidFill>
                <a:srgbClr val="FF0000"/>
              </a:solidFill>
              <a:latin typeface="Times New Roman" pitchFamily="18" charset="0"/>
              <a:cs typeface="Times New Roman" pitchFamily="18" charset="0"/>
            </a:endParaRPr>
          </a:p>
        </p:txBody>
      </p:sp>
      <p:pic>
        <p:nvPicPr>
          <p:cNvPr id="5" name="Picture 5" descr="S6000146"/>
          <p:cNvPicPr>
            <a:picLocks noGrp="1" noChangeAspect="1" noChangeArrowheads="1"/>
          </p:cNvPicPr>
          <p:nvPr>
            <p:ph sz="half" idx="1"/>
          </p:nvPr>
        </p:nvPicPr>
        <p:blipFill>
          <a:blip r:embed="rId2" cstate="print"/>
          <a:srcRect/>
          <a:stretch>
            <a:fillRect/>
          </a:stretch>
        </p:blipFill>
        <p:spPr bwMode="auto">
          <a:xfrm rot="672113">
            <a:off x="1157440" y="4369216"/>
            <a:ext cx="2973612" cy="2204863"/>
          </a:xfrm>
          <a:prstGeom prst="rect">
            <a:avLst/>
          </a:prstGeom>
          <a:noFill/>
          <a:ln w="9525">
            <a:noFill/>
            <a:miter lim="800000"/>
            <a:headEnd/>
            <a:tailEnd/>
          </a:ln>
        </p:spPr>
      </p:pic>
      <p:pic>
        <p:nvPicPr>
          <p:cNvPr id="8" name="Содержимое 7" descr="Гречневая каша с грибами">
            <a:hlinkClick r:id="rId3"/>
          </p:cNvPr>
          <p:cNvPicPr>
            <a:picLocks noGrp="1"/>
          </p:cNvPicPr>
          <p:nvPr>
            <p:ph sz="half" idx="2"/>
          </p:nvPr>
        </p:nvPicPr>
        <p:blipFill>
          <a:blip r:embed="rId4" cstate="print"/>
          <a:srcRect/>
          <a:stretch>
            <a:fillRect/>
          </a:stretch>
        </p:blipFill>
        <p:spPr bwMode="auto">
          <a:xfrm rot="20983487">
            <a:off x="237680" y="1955799"/>
            <a:ext cx="2736304" cy="2111515"/>
          </a:xfrm>
          <a:prstGeom prst="rect">
            <a:avLst/>
          </a:prstGeom>
          <a:noFill/>
          <a:ln w="9525">
            <a:noFill/>
            <a:miter lim="800000"/>
            <a:headEnd/>
            <a:tailEnd/>
          </a:ln>
        </p:spPr>
      </p:pic>
      <p:sp>
        <p:nvSpPr>
          <p:cNvPr id="6" name="Прямоугольник 5"/>
          <p:cNvSpPr/>
          <p:nvPr/>
        </p:nvSpPr>
        <p:spPr>
          <a:xfrm>
            <a:off x="3286116" y="1928802"/>
            <a:ext cx="2642903" cy="369332"/>
          </a:xfrm>
          <a:prstGeom prst="rect">
            <a:avLst/>
          </a:prstGeom>
        </p:spPr>
        <p:txBody>
          <a:bodyPr wrap="none">
            <a:spAutoFit/>
          </a:bodyPr>
          <a:lstStyle/>
          <a:p>
            <a:r>
              <a:rPr lang="ru-RU" dirty="0" smtClean="0">
                <a:solidFill>
                  <a:srgbClr val="B7A837"/>
                </a:solidFill>
                <a:latin typeface="Times New Roman" pitchFamily="18" charset="0"/>
                <a:cs typeface="Times New Roman" pitchFamily="18" charset="0"/>
              </a:rPr>
              <a:t>Что подавать на завтрак?</a:t>
            </a:r>
            <a:endParaRPr lang="ru-RU" dirty="0"/>
          </a:p>
        </p:txBody>
      </p:sp>
      <p:sp>
        <p:nvSpPr>
          <p:cNvPr id="7" name="Прямоугольник 6"/>
          <p:cNvSpPr/>
          <p:nvPr/>
        </p:nvSpPr>
        <p:spPr>
          <a:xfrm>
            <a:off x="3000364" y="2285992"/>
            <a:ext cx="5715040" cy="1754326"/>
          </a:xfrm>
          <a:prstGeom prst="rect">
            <a:avLst/>
          </a:prstGeom>
        </p:spPr>
        <p:txBody>
          <a:bodyPr wrap="square">
            <a:spAutoFit/>
          </a:bodyPr>
          <a:lstStyle/>
          <a:p>
            <a:r>
              <a:rPr lang="ru-RU" dirty="0" smtClean="0">
                <a:latin typeface="Times New Roman" pitchFamily="18" charset="0"/>
                <a:cs typeface="Times New Roman" pitchFamily="18" charset="0"/>
              </a:rPr>
              <a:t>Горячий напиток по утрам, после сна, способен поднятию настроения, тонуса. Рекомендуется, по утрам, принимать горячий чай, какао, молоко.</a:t>
            </a:r>
          </a:p>
          <a:p>
            <a:r>
              <a:rPr lang="ru-RU" dirty="0" smtClean="0">
                <a:latin typeface="Times New Roman" pitchFamily="18" charset="0"/>
                <a:cs typeface="Times New Roman" pitchFamily="18" charset="0"/>
              </a:rPr>
              <a:t>Горячие блюда, необходимый утренний рацион: каши,</a:t>
            </a:r>
          </a:p>
          <a:p>
            <a:pPr>
              <a:buNone/>
            </a:pPr>
            <a:r>
              <a:rPr lang="ru-RU" dirty="0" smtClean="0">
                <a:latin typeface="Times New Roman" pitchFamily="18" charset="0"/>
                <a:cs typeface="Times New Roman" pitchFamily="18" charset="0"/>
              </a:rPr>
              <a:t>     омлеты, яичницы, а также  бутерброды с сыром, маслом, колбасой.</a:t>
            </a:r>
            <a:endParaRPr lang="ru-RU" dirty="0">
              <a:latin typeface="Times New Roman" pitchFamily="18" charset="0"/>
              <a:cs typeface="Times New Roman" pitchFamily="18" charset="0"/>
            </a:endParaRPr>
          </a:p>
        </p:txBody>
      </p:sp>
      <p:pic>
        <p:nvPicPr>
          <p:cNvPr id="10" name="Picture 10" descr="S6000117"/>
          <p:cNvPicPr>
            <a:picLocks noChangeAspect="1" noChangeArrowheads="1"/>
          </p:cNvPicPr>
          <p:nvPr/>
        </p:nvPicPr>
        <p:blipFill>
          <a:blip r:embed="rId5" cstate="print"/>
          <a:srcRect/>
          <a:stretch>
            <a:fillRect/>
          </a:stretch>
        </p:blipFill>
        <p:spPr>
          <a:xfrm rot="20850068">
            <a:off x="4988506" y="4403383"/>
            <a:ext cx="2808312" cy="216024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1251062"/>
          </a:xfrm>
        </p:spPr>
        <p:txBody>
          <a:bodyPr/>
          <a:lstStyle/>
          <a:p>
            <a:r>
              <a:rPr lang="ru-RU" sz="1800" dirty="0" smtClean="0">
                <a:solidFill>
                  <a:srgbClr val="FFFF00"/>
                </a:solidFill>
                <a:latin typeface="Times New Roman" pitchFamily="18" charset="0"/>
                <a:cs typeface="Times New Roman" pitchFamily="18" charset="0"/>
              </a:rPr>
              <a:t>                  Правила </a:t>
            </a:r>
            <a:r>
              <a:rPr lang="ru-RU" sz="1800" dirty="0" smtClean="0">
                <a:solidFill>
                  <a:srgbClr val="FFFF00"/>
                </a:solidFill>
                <a:latin typeface="Times New Roman" pitchFamily="18" charset="0"/>
                <a:cs typeface="Times New Roman" pitchFamily="18" charset="0"/>
              </a:rPr>
              <a:t>сервировки</a:t>
            </a:r>
            <a:br>
              <a:rPr lang="ru-RU" sz="1800" dirty="0" smtClean="0">
                <a:solidFill>
                  <a:srgbClr val="FFFF00"/>
                </a:solidFill>
                <a:latin typeface="Times New Roman" pitchFamily="18" charset="0"/>
                <a:cs typeface="Times New Roman" pitchFamily="18" charset="0"/>
              </a:rPr>
            </a:br>
            <a:r>
              <a:rPr lang="ru-RU" sz="1800" dirty="0" smtClean="0">
                <a:solidFill>
                  <a:srgbClr val="FFFF00"/>
                </a:solidFill>
                <a:latin typeface="Times New Roman" pitchFamily="18" charset="0"/>
                <a:cs typeface="Times New Roman" pitchFamily="18" charset="0"/>
              </a:rPr>
              <a:t>                      стола </a:t>
            </a:r>
            <a:r>
              <a:rPr lang="ru-RU" sz="1800" dirty="0" smtClean="0">
                <a:solidFill>
                  <a:srgbClr val="FFFF00"/>
                </a:solidFill>
                <a:latin typeface="Times New Roman" pitchFamily="18" charset="0"/>
                <a:cs typeface="Times New Roman" pitchFamily="18" charset="0"/>
              </a:rPr>
              <a:t>к завтраку</a:t>
            </a:r>
            <a:endParaRPr lang="ru-RU" sz="1800" dirty="0">
              <a:solidFill>
                <a:srgbClr val="FFFF00"/>
              </a:solidFill>
              <a:latin typeface="Times New Roman" pitchFamily="18" charset="0"/>
              <a:cs typeface="Times New Roman" pitchFamily="18" charset="0"/>
            </a:endParaRPr>
          </a:p>
        </p:txBody>
      </p:sp>
      <p:sp>
        <p:nvSpPr>
          <p:cNvPr id="3" name="Содержимое 2"/>
          <p:cNvSpPr>
            <a:spLocks noGrp="1"/>
          </p:cNvSpPr>
          <p:nvPr>
            <p:ph sz="half" idx="1"/>
          </p:nvPr>
        </p:nvSpPr>
        <p:spPr/>
        <p:txBody>
          <a:bodyPr>
            <a:normAutofit/>
          </a:bodyPr>
          <a:lstStyle/>
          <a:p>
            <a:r>
              <a:rPr lang="ru-RU" sz="1800" dirty="0" smtClean="0"/>
              <a:t>На каждую салфетку ставят посуду для одного человека:</a:t>
            </a:r>
          </a:p>
          <a:p>
            <a:r>
              <a:rPr lang="ru-RU" sz="1800" dirty="0" smtClean="0"/>
              <a:t>Закусочную тарелку – по центру,  наискосок справа – блюдце с чашкой, ручка которой обращена влево, чайную ложку кладут на блюдце ручкой вправо. Вилку располагают слева от тарелки зубцами вверх, нож –  справа лезвием к тарелке. Сваренное яйцо подают в специальной посуде и ставят справа от закусочной тарелки.</a:t>
            </a:r>
            <a:endParaRPr lang="ru-RU" sz="1800" dirty="0"/>
          </a:p>
        </p:txBody>
      </p:sp>
      <p:pic>
        <p:nvPicPr>
          <p:cNvPr id="5" name="Содержимое 4" descr="Сервировка стола">
            <a:hlinkClick r:id="rId2" tgtFrame="blank"/>
          </p:cNvPr>
          <p:cNvPicPr>
            <a:picLocks noGrp="1"/>
          </p:cNvPicPr>
          <p:nvPr>
            <p:ph sz="half" idx="2"/>
          </p:nvPr>
        </p:nvPicPr>
        <p:blipFill>
          <a:blip r:embed="rId3" cstate="print"/>
          <a:stretch>
            <a:fillRect/>
          </a:stretch>
        </p:blipFill>
        <p:spPr bwMode="auto">
          <a:xfrm>
            <a:off x="4716016" y="1916832"/>
            <a:ext cx="3672408" cy="37444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400" dirty="0" smtClean="0">
                <a:solidFill>
                  <a:srgbClr val="00B0F0"/>
                </a:solidFill>
                <a:latin typeface="Times New Roman" pitchFamily="18" charset="0"/>
                <a:cs typeface="Times New Roman" pitchFamily="18" charset="0"/>
              </a:rPr>
              <a:t>Столовые приборы на столе к завтраку</a:t>
            </a:r>
            <a:endParaRPr lang="ru-RU" sz="2400" dirty="0">
              <a:solidFill>
                <a:srgbClr val="00B0F0"/>
              </a:solidFill>
              <a:latin typeface="Times New Roman" pitchFamily="18" charset="0"/>
              <a:cs typeface="Times New Roman" pitchFamily="18" charset="0"/>
            </a:endParaRPr>
          </a:p>
        </p:txBody>
      </p:sp>
      <p:sp>
        <p:nvSpPr>
          <p:cNvPr id="3" name="Содержимое 2"/>
          <p:cNvSpPr>
            <a:spLocks noGrp="1"/>
          </p:cNvSpPr>
          <p:nvPr>
            <p:ph sz="half" idx="1"/>
          </p:nvPr>
        </p:nvSpPr>
        <p:spPr>
          <a:xfrm>
            <a:off x="467544" y="1504031"/>
            <a:ext cx="4038600" cy="4623816"/>
          </a:xfrm>
        </p:spPr>
        <p:txBody>
          <a:bodyPr>
            <a:normAutofit fontScale="92500"/>
          </a:bodyPr>
          <a:lstStyle/>
          <a:p>
            <a:endParaRPr lang="ru-RU" dirty="0" smtClean="0"/>
          </a:p>
          <a:p>
            <a:endParaRPr lang="ru-RU" dirty="0" smtClean="0"/>
          </a:p>
          <a:p>
            <a:r>
              <a:rPr lang="ru-RU" sz="2100" dirty="0" smtClean="0">
                <a:latin typeface="Times New Roman" pitchFamily="18" charset="0"/>
                <a:cs typeface="Times New Roman" pitchFamily="18" charset="0"/>
              </a:rPr>
              <a:t>Также на стол необходимо поставить масленку и нож, которым каждый отрезает кусочек масла, кладёт себе на тарелку, а затем намазывает на хлеб своим ножом. Сахарницу и вазочку с вареньем или медом ставят на середину стола вместе с ложечками для раскладывания. Чай и кофе подают без сахара: каждый добавляет его по вкусу.</a:t>
            </a:r>
            <a:endParaRPr lang="ru-RU" sz="2100" dirty="0">
              <a:latin typeface="Times New Roman" pitchFamily="18" charset="0"/>
              <a:cs typeface="Times New Roman" pitchFamily="18" charset="0"/>
            </a:endParaRPr>
          </a:p>
        </p:txBody>
      </p:sp>
      <p:sp>
        <p:nvSpPr>
          <p:cNvPr id="4" name="Содержимое 3"/>
          <p:cNvSpPr>
            <a:spLocks noGrp="1"/>
          </p:cNvSpPr>
          <p:nvPr>
            <p:ph sz="half" idx="2"/>
          </p:nvPr>
        </p:nvSpPr>
        <p:spPr>
          <a:xfrm>
            <a:off x="4644008" y="1469480"/>
            <a:ext cx="4038600" cy="4623816"/>
          </a:xfrm>
        </p:spPr>
        <p:txBody>
          <a:bodyPr>
            <a:normAutofit fontScale="92500"/>
          </a:bodyPr>
          <a:lstStyle/>
          <a:p>
            <a:endParaRPr lang="ru-RU" dirty="0" smtClean="0"/>
          </a:p>
          <a:p>
            <a:pPr lvl="0"/>
            <a:r>
              <a:rPr lang="ru-RU" sz="2100" b="1" dirty="0" smtClean="0">
                <a:latin typeface="Calibri" pitchFamily="34" charset="0"/>
                <a:ea typeface="Calibri" pitchFamily="34" charset="0"/>
                <a:cs typeface="Times New Roman" pitchFamily="18" charset="0"/>
              </a:rPr>
              <a:t>Масленка в виде куропатки.</a:t>
            </a:r>
            <a:endParaRPr lang="ru-RU" sz="2100" dirty="0" smtClean="0">
              <a:latin typeface="Arial" pitchFamily="34" charset="0"/>
            </a:endParaRPr>
          </a:p>
          <a:p>
            <a:endParaRPr lang="ru-RU" dirty="0"/>
          </a:p>
        </p:txBody>
      </p:sp>
      <p:pic>
        <p:nvPicPr>
          <p:cNvPr id="6" name="Рисунок 5" descr="Масленка в виде куропатки. Майсен. 1740-е гг">
            <a:hlinkClick r:id="rId2"/>
          </p:cNvPr>
          <p:cNvPicPr/>
          <p:nvPr/>
        </p:nvPicPr>
        <p:blipFill>
          <a:blip r:embed="rId3" cstate="print"/>
          <a:srcRect/>
          <a:stretch>
            <a:fillRect/>
          </a:stretch>
        </p:blipFill>
        <p:spPr bwMode="auto">
          <a:xfrm rot="848617">
            <a:off x="5429256" y="2420888"/>
            <a:ext cx="1663024" cy="1145288"/>
          </a:xfrm>
          <a:prstGeom prst="rect">
            <a:avLst/>
          </a:prstGeom>
          <a:noFill/>
          <a:ln w="9525">
            <a:noFill/>
            <a:miter lim="800000"/>
            <a:headEnd/>
            <a:tailEnd/>
          </a:ln>
        </p:spPr>
      </p:pic>
      <p:pic>
        <p:nvPicPr>
          <p:cNvPr id="8" name="Рисунок 7" descr="Кофейник. Майсен. 1730е гг">
            <a:hlinkClick r:id="rId4"/>
          </p:cNvPr>
          <p:cNvPicPr/>
          <p:nvPr/>
        </p:nvPicPr>
        <p:blipFill>
          <a:blip r:embed="rId5" cstate="print"/>
          <a:srcRect/>
          <a:stretch>
            <a:fillRect/>
          </a:stretch>
        </p:blipFill>
        <p:spPr bwMode="auto">
          <a:xfrm rot="20848279">
            <a:off x="5882456" y="4792722"/>
            <a:ext cx="1691048" cy="1645354"/>
          </a:xfrm>
          <a:prstGeom prst="rect">
            <a:avLst/>
          </a:prstGeom>
          <a:noFill/>
          <a:ln w="9525">
            <a:noFill/>
            <a:miter lim="800000"/>
            <a:headEnd/>
            <a:tailEnd/>
          </a:ln>
        </p:spPr>
      </p:pic>
      <p:sp>
        <p:nvSpPr>
          <p:cNvPr id="9" name="Прямоугольник 8"/>
          <p:cNvSpPr/>
          <p:nvPr/>
        </p:nvSpPr>
        <p:spPr>
          <a:xfrm>
            <a:off x="5557627" y="4114501"/>
            <a:ext cx="1857388" cy="35719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chemeClr val="tx1"/>
                </a:solidFill>
              </a:rPr>
              <a:t>Кофейник</a:t>
            </a:r>
            <a:endParaRPr lang="ru-RU" sz="1400"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000" dirty="0" smtClean="0">
                <a:solidFill>
                  <a:srgbClr val="FF0000"/>
                </a:solidFill>
              </a:rPr>
              <a:t>Каким должен быть завтрак?</a:t>
            </a:r>
            <a:endParaRPr lang="ru-RU" sz="2000" dirty="0">
              <a:solidFill>
                <a:srgbClr val="FF0000"/>
              </a:solidFill>
            </a:endParaRPr>
          </a:p>
        </p:txBody>
      </p:sp>
      <p:sp>
        <p:nvSpPr>
          <p:cNvPr id="3" name="Содержимое 2"/>
          <p:cNvSpPr>
            <a:spLocks noGrp="1"/>
          </p:cNvSpPr>
          <p:nvPr>
            <p:ph sz="half" idx="1"/>
          </p:nvPr>
        </p:nvSpPr>
        <p:spPr>
          <a:xfrm>
            <a:off x="323528" y="1556792"/>
            <a:ext cx="4038600" cy="5224918"/>
          </a:xfrm>
        </p:spPr>
        <p:txBody>
          <a:bodyPr>
            <a:normAutofit fontScale="92500" lnSpcReduction="20000"/>
          </a:bodyPr>
          <a:lstStyle/>
          <a:p>
            <a:pPr marL="118872" indent="0">
              <a:buNone/>
            </a:pPr>
            <a:r>
              <a:rPr lang="ru-RU" sz="2000" dirty="0" smtClean="0"/>
              <a:t>Завтрак должен </a:t>
            </a:r>
            <a:r>
              <a:rPr lang="ru-RU" sz="2000" dirty="0" smtClean="0"/>
              <a:t>содержать: </a:t>
            </a:r>
          </a:p>
          <a:p>
            <a:endParaRPr lang="ru-RU" sz="2000" dirty="0"/>
          </a:p>
          <a:p>
            <a:r>
              <a:rPr lang="ru-RU" sz="2000" dirty="0"/>
              <a:t>П</a:t>
            </a:r>
            <a:r>
              <a:rPr lang="ru-RU" sz="2000" dirty="0" smtClean="0"/>
              <a:t>римерно </a:t>
            </a:r>
            <a:r>
              <a:rPr lang="ru-RU" sz="2000" dirty="0" smtClean="0"/>
              <a:t>30% от общей калорийности суточного  </a:t>
            </a:r>
            <a:r>
              <a:rPr lang="ru-RU" sz="2000" dirty="0" smtClean="0"/>
              <a:t>рациона.</a:t>
            </a:r>
            <a:endParaRPr lang="ru-RU" sz="2000" dirty="0" smtClean="0"/>
          </a:p>
          <a:p>
            <a:endParaRPr lang="ru-RU" sz="2000" dirty="0" smtClean="0"/>
          </a:p>
          <a:p>
            <a:endParaRPr lang="ru-RU" sz="2000" dirty="0" smtClean="0"/>
          </a:p>
          <a:p>
            <a:endParaRPr lang="ru-RU"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pPr marL="118872" indent="0">
              <a:buNone/>
            </a:pPr>
            <a:r>
              <a:rPr lang="ru-RU" sz="2000" dirty="0" smtClean="0">
                <a:latin typeface="Times New Roman" pitchFamily="18" charset="0"/>
                <a:cs typeface="Times New Roman" pitchFamily="18" charset="0"/>
              </a:rPr>
              <a:t>Плотный </a:t>
            </a:r>
            <a:r>
              <a:rPr lang="ru-RU" sz="2000" dirty="0" smtClean="0">
                <a:latin typeface="Times New Roman" pitchFamily="18" charset="0"/>
                <a:cs typeface="Times New Roman" pitchFamily="18" charset="0"/>
              </a:rPr>
              <a:t>белковый завтрак помогает мозгу проснуться и включиться в работу. Мы часто слышим, что для работы мозга нужны углеводы. Данное утверждение верно, но лишь отчасти. На самом деле работа мозга тесно связана с белками, аминокислоты которых принимают участие в синтезе нейромедиаторов, осуществляющих связь между клетками (нейронами) мозга. </a:t>
            </a:r>
          </a:p>
          <a:p>
            <a:endParaRPr lang="ru-RU" sz="2000" dirty="0"/>
          </a:p>
        </p:txBody>
      </p:sp>
      <p:pic>
        <p:nvPicPr>
          <p:cNvPr id="5" name="Содержимое 4" descr="http://www.kulina.ru/images/docs/Image/desert(1).jpg"/>
          <p:cNvPicPr>
            <a:picLocks noGrp="1"/>
          </p:cNvPicPr>
          <p:nvPr>
            <p:ph sz="half" idx="2"/>
          </p:nvPr>
        </p:nvPicPr>
        <p:blipFill>
          <a:blip r:embed="rId2" cstate="print"/>
          <a:srcRect/>
          <a:stretch>
            <a:fillRect/>
          </a:stretch>
        </p:blipFill>
        <p:spPr bwMode="auto">
          <a:xfrm rot="1035328">
            <a:off x="6581384" y="1916832"/>
            <a:ext cx="1800200" cy="1754623"/>
          </a:xfrm>
          <a:prstGeom prst="rect">
            <a:avLst/>
          </a:prstGeom>
          <a:noFill/>
          <a:ln w="9525">
            <a:noFill/>
            <a:miter lim="800000"/>
            <a:headEnd/>
            <a:tailEnd/>
          </a:ln>
        </p:spPr>
      </p:pic>
      <p:pic>
        <p:nvPicPr>
          <p:cNvPr id="6" name="Рисунок 5" descr="http://www.restoranoff.ru/images/Novosti_otrasli/serv1_1.jpg"/>
          <p:cNvPicPr/>
          <p:nvPr/>
        </p:nvPicPr>
        <p:blipFill>
          <a:blip r:embed="rId3" cstate="print"/>
          <a:srcRect/>
          <a:stretch>
            <a:fillRect/>
          </a:stretch>
        </p:blipFill>
        <p:spPr bwMode="auto">
          <a:xfrm rot="20976839">
            <a:off x="4120379" y="2237462"/>
            <a:ext cx="1835613" cy="1714649"/>
          </a:xfrm>
          <a:prstGeom prst="rect">
            <a:avLst/>
          </a:prstGeom>
          <a:noFill/>
          <a:ln w="9525">
            <a:noFill/>
            <a:miter lim="800000"/>
            <a:headEnd/>
            <a:tailEnd/>
          </a:ln>
        </p:spPr>
      </p:pic>
      <p:sp>
        <p:nvSpPr>
          <p:cNvPr id="7" name="Прямоугольник 6"/>
          <p:cNvSpPr/>
          <p:nvPr/>
        </p:nvSpPr>
        <p:spPr>
          <a:xfrm>
            <a:off x="175713" y="2514499"/>
            <a:ext cx="8072494" cy="923330"/>
          </a:xfrm>
          <a:prstGeom prst="rect">
            <a:avLst/>
          </a:prstGeom>
        </p:spPr>
        <p:txBody>
          <a:bodyPr wrap="square">
            <a:spAutoFit/>
          </a:bodyPr>
          <a:lstStyle/>
          <a:p>
            <a:endParaRPr lang="ru-RU" dirty="0" smtClean="0">
              <a:solidFill>
                <a:srgbClr val="FF0000"/>
              </a:solidFill>
              <a:latin typeface="Times New Roman" pitchFamily="18" charset="0"/>
              <a:cs typeface="Times New Roman" pitchFamily="18" charset="0"/>
            </a:endParaRPr>
          </a:p>
          <a:p>
            <a:endParaRPr lang="ru-RU" dirty="0" smtClean="0">
              <a:solidFill>
                <a:srgbClr val="FF0000"/>
              </a:solidFill>
              <a:latin typeface="Times New Roman" pitchFamily="18" charset="0"/>
              <a:cs typeface="Times New Roman" pitchFamily="18" charset="0"/>
            </a:endParaRPr>
          </a:p>
          <a:p>
            <a:r>
              <a:rPr lang="ru-RU" dirty="0" smtClean="0">
                <a:solidFill>
                  <a:srgbClr val="FF0000"/>
                </a:solidFill>
                <a:latin typeface="Times New Roman" pitchFamily="18" charset="0"/>
                <a:cs typeface="Times New Roman" pitchFamily="18" charset="0"/>
              </a:rPr>
              <a:t>Творог и гречка  - завтрак для ума</a:t>
            </a:r>
            <a:endParaRPr lang="ru-RU" dirty="0"/>
          </a:p>
        </p:txBody>
      </p:sp>
      <p:pic>
        <p:nvPicPr>
          <p:cNvPr id="8" name="Содержимое 4" descr="http://minibanda.ru/age-6/blog/getBlogImage.ashx?id=6d4c15e9-b290-4d8b-819c-df6dd69fe5d0"/>
          <p:cNvPicPr>
            <a:picLocks/>
          </p:cNvPicPr>
          <p:nvPr/>
        </p:nvPicPr>
        <p:blipFill>
          <a:blip r:embed="rId4" cstate="print"/>
          <a:srcRect/>
          <a:stretch>
            <a:fillRect/>
          </a:stretch>
        </p:blipFill>
        <p:spPr bwMode="auto">
          <a:xfrm rot="21335255">
            <a:off x="5724128" y="4221088"/>
            <a:ext cx="1714512" cy="20881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одульная">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710</TotalTime>
  <Words>811</Words>
  <Application>Microsoft Office PowerPoint</Application>
  <PresentationFormat>Экран (4:3)</PresentationFormat>
  <Paragraphs>62</Paragraphs>
  <Slides>15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Модульная</vt:lpstr>
      <vt:lpstr>Презентация PowerPoint</vt:lpstr>
      <vt:lpstr>Что такое сервировка стола? Сервировка стола к завтраку. </vt:lpstr>
      <vt:lpstr>Скатерть – это платье для стола</vt:lpstr>
      <vt:lpstr>Что такое салфетка?</vt:lpstr>
      <vt:lpstr>Как правильно пользоваться салфеткой? </vt:lpstr>
      <vt:lpstr>Добро пожаловать к столу!</vt:lpstr>
      <vt:lpstr>                  Правила сервировки                       стола к завтраку</vt:lpstr>
      <vt:lpstr>Столовые приборы на столе к завтраку</vt:lpstr>
      <vt:lpstr>Каким должен быть завтрак?</vt:lpstr>
      <vt:lpstr>Добро пожаловать к завтраку!</vt:lpstr>
      <vt:lpstr>Чаепитие</vt:lpstr>
      <vt:lpstr>Варианты сервировки стола и цветочные композиции</vt:lpstr>
      <vt:lpstr>Цветы в сервировке</vt:lpstr>
      <vt:lpstr>   Примеры сервировки</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МОУ средняя общеобразовательная  школа № 10 г. Балаково</dc:title>
  <dc:creator>*</dc:creator>
  <cp:lastModifiedBy>Администратор</cp:lastModifiedBy>
  <cp:revision>67</cp:revision>
  <dcterms:created xsi:type="dcterms:W3CDTF">2009-02-07T17:22:24Z</dcterms:created>
  <dcterms:modified xsi:type="dcterms:W3CDTF">2014-10-19T18:46:36Z</dcterms:modified>
</cp:coreProperties>
</file>